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  <p:sldId id="267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2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55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674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1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32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12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7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4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4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2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7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1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2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9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5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2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250/ast.27.39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3z/mk9cdlbn4n1ffv5m9z8pzvth0000gn/T/com.microsoft.Word/WebArchiveCopyPasteTempFiles/Forward-and-inverse-integer-wavelet-transform-P-and-U-denote-the-prediction-and-update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CD2D-9448-9B4E-91AF-94D1E5FB2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8931" y="94085"/>
            <a:ext cx="7197726" cy="3989643"/>
          </a:xfrm>
        </p:spPr>
        <p:txBody>
          <a:bodyPr>
            <a:normAutofit/>
          </a:bodyPr>
          <a:lstStyle/>
          <a:p>
            <a:r>
              <a:rPr lang="en-US" sz="4000" dirty="0"/>
              <a:t>Converting an Image to Sound and Hit in Another Image.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FBF0-9EDF-4744-93D4-1B199020D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4188165"/>
            <a:ext cx="8791575" cy="1655762"/>
          </a:xfrm>
        </p:spPr>
        <p:txBody>
          <a:bodyPr/>
          <a:lstStyle/>
          <a:p>
            <a:r>
              <a:rPr lang="en-US" dirty="0"/>
              <a:t>Carlos guzman</a:t>
            </a:r>
          </a:p>
        </p:txBody>
      </p:sp>
    </p:spTree>
    <p:extLst>
      <p:ext uri="{BB962C8B-B14F-4D97-AF65-F5344CB8AC3E}">
        <p14:creationId xmlns:p14="http://schemas.microsoft.com/office/powerpoint/2010/main" val="329088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A4BA6A-0CCA-DC47-A129-90C5A5A8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79" y="3429000"/>
            <a:ext cx="3330222" cy="3330222"/>
          </a:xfrm>
          <a:prstGeom prst="rect">
            <a:avLst/>
          </a:prstGeom>
        </p:spPr>
      </p:pic>
      <p:pic>
        <p:nvPicPr>
          <p:cNvPr id="9" name="Picture 8" descr="A picture containing outdoor, person, telescope, tripod&#10;&#10;Description automatically generated">
            <a:extLst>
              <a:ext uri="{FF2B5EF4-FFF2-40B4-BE49-F238E27FC236}">
                <a16:creationId xmlns:a16="http://schemas.microsoft.com/office/drawing/2014/main" id="{39F0316A-EB81-0A47-8ECC-AC0EDB618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585" y="3429000"/>
            <a:ext cx="3330222" cy="3330222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533F3050-A935-2949-A297-1E64AB682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489813"/>
            <a:ext cx="4927600" cy="280670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385DA2E9-EDC4-584D-A71E-5036C9284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9813"/>
            <a:ext cx="49276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DB62-354C-A248-9EA8-02626F7B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9A2EE-BA97-2442-882B-D69749978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en-US" b="1" dirty="0"/>
              <a:t>Shinde, Asawari S, and Archana B Patankar. “Image Steganography: </a:t>
            </a:r>
            <a:br>
              <a:rPr lang="en-US" b="1" dirty="0"/>
            </a:br>
            <a:r>
              <a:rPr lang="en-US" b="1" dirty="0"/>
              <a:t>Hiding Audio Signal in Image Using Discrete Wavelet Transform.” International Conference On Emanations in Modern Technology and Engineering (ICEMTE-2017) ISSN: 2321-8169, vol. 5, no. 3, Mar. 2017, pp. 331–334., doi:ijritcc.org.</a:t>
            </a:r>
            <a:endParaRPr lang="en-US" dirty="0"/>
          </a:p>
          <a:p>
            <a:pPr lvl="0"/>
            <a:r>
              <a:rPr lang="en-US" b="1" dirty="0"/>
              <a:t>Gulve, Avinash K, and Madhuri S Joshi. “An Image Steganography Method Hiding Secret Data into Coefficients of Integer Wavelet Transform Using Pixel Value Differencing Approach.” Mathematical problems in engineering 2015 (2015): 1–11. Web.</a:t>
            </a:r>
            <a:endParaRPr lang="en-US" dirty="0"/>
          </a:p>
          <a:p>
            <a:pPr lvl="0"/>
            <a:r>
              <a:rPr lang="en-US" b="1" dirty="0"/>
              <a:t>Shaik, Ahmad, and V Thanikaiselvan. “Comparative Analysis of Integer Wavelet Transforms in Reversible Data Hiding Using Threshold Based Histogram Modification.” Journal of King Saud University. Computer and information sciences (2018): n. pag. Web.</a:t>
            </a:r>
            <a:endParaRPr lang="en-US" dirty="0"/>
          </a:p>
          <a:p>
            <a:pPr lvl="0"/>
            <a:r>
              <a:rPr lang="en-US" b="1" dirty="0"/>
              <a:t>Xuan, Guorong et al. “Lossless Data Hiding Using Integer Wavelet Transform and Threshold Embedding Technique.” 2005 IEEE International Conference on Multimedia and Expo. IEEE, 2005. 1520–1523. Web.</a:t>
            </a:r>
            <a:endParaRPr lang="en-US" dirty="0"/>
          </a:p>
          <a:p>
            <a:pPr lvl="0"/>
            <a:r>
              <a:rPr lang="en-US" b="1" dirty="0"/>
              <a:t>Kawamura, Arata. “On Sound Signal Processing in Image to Sound Mapping Technique.” Applied acoustics 117 (2017): 1–11. Web.</a:t>
            </a:r>
            <a:endParaRPr lang="en-US" dirty="0"/>
          </a:p>
          <a:p>
            <a:pPr lvl="0"/>
            <a:r>
              <a:rPr lang="en-US" b="1" dirty="0"/>
              <a:t>Thuillard, Marc. Wavelets in Soft Computing. Singapore ;: World Scientific, 2001. Print.</a:t>
            </a:r>
            <a:endParaRPr lang="en-US" dirty="0"/>
          </a:p>
          <a:p>
            <a:pPr lvl="0"/>
            <a:r>
              <a:rPr lang="en-US" b="1" dirty="0"/>
              <a:t>Gonzalez, Rafael C, and Richard E. Woods. </a:t>
            </a:r>
            <a:r>
              <a:rPr lang="en-US" b="1" i="1" dirty="0"/>
              <a:t>Digital Image Processing</a:t>
            </a:r>
            <a:r>
              <a:rPr lang="en-US" b="1" dirty="0"/>
              <a:t>. , 2018. Print. </a:t>
            </a:r>
            <a:endParaRPr lang="en-US" dirty="0"/>
          </a:p>
          <a:p>
            <a:pPr lvl="0"/>
            <a:r>
              <a:rPr lang="en-US" b="1" dirty="0"/>
              <a:t>Takayuki Arai, Keiichi Yasu, Takahito Goto, Digital pattern playback: Converting spectrograms to sound for educational purposes, Acoustical Science and Technology, 2006, Volume 27, Issue 6, Pages 393-395, Released November 01, 2006, Online ISSN 1347-5177, Print ISSN 1346-3969, </a:t>
            </a:r>
            <a:r>
              <a:rPr lang="en-US" b="1" u="sng" dirty="0">
                <a:hlinkClick r:id="rId2"/>
              </a:rPr>
              <a:t>https://doi.org/10.1250/ast.27.393</a:t>
            </a:r>
            <a:r>
              <a:rPr lang="en-US" b="1" dirty="0"/>
              <a:t>, https://www.jstage.jst.go.jp/article/ast/27/6/27_6_393/_article/-char/en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66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69BB2C72-B6BE-4E48-A78D-E03DBEA06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grayscl/>
          </a:blip>
          <a:srcRect l="9091" t="16170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91F91F-E62A-ED45-ADC5-D1B83854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9BE66-2C4A-2943-9000-71FA3A687C4F}"/>
              </a:ext>
            </a:extLst>
          </p:cNvPr>
          <p:cNvSpPr txBox="1"/>
          <p:nvPr/>
        </p:nvSpPr>
        <p:spPr>
          <a:xfrm>
            <a:off x="680321" y="2336873"/>
            <a:ext cx="9613861" cy="3395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9486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4D51-75F3-8243-A506-FFA0B1AE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DA06-AC1E-9041-B2A7-3B4D98035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04433"/>
            <a:ext cx="10131425" cy="4432383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Inspiration for Image-to-Sound Map</a:t>
            </a:r>
          </a:p>
          <a:p>
            <a:pPr lvl="1"/>
            <a:r>
              <a:rPr lang="en-US" sz="1900" dirty="0"/>
              <a:t>Older cameras used a photodiode to capture energy from a light source. </a:t>
            </a:r>
          </a:p>
          <a:p>
            <a:pPr lvl="2"/>
            <a:r>
              <a:rPr lang="en-US" sz="1700" dirty="0"/>
              <a:t>Need X &amp; Y displacement  to produce image.</a:t>
            </a:r>
          </a:p>
          <a:p>
            <a:pPr lvl="1"/>
            <a:r>
              <a:rPr lang="en-US" sz="1900" dirty="0"/>
              <a:t>Combination with rotating drum to produce entire image area. </a:t>
            </a:r>
          </a:p>
          <a:p>
            <a:pPr lvl="1"/>
            <a:r>
              <a:rPr lang="en-US" sz="1900" dirty="0"/>
              <a:t>Improvement for scanners and digital cameras by using a line sensor or a 2-D array sensor.</a:t>
            </a:r>
          </a:p>
          <a:p>
            <a:r>
              <a:rPr lang="en-US" sz="2200" i="1" dirty="0"/>
              <a:t>Steganography</a:t>
            </a:r>
            <a:r>
              <a:rPr lang="en-US" sz="2200" dirty="0"/>
              <a:t> </a:t>
            </a:r>
          </a:p>
          <a:p>
            <a:pPr lvl="1"/>
            <a:r>
              <a:rPr lang="en-US" sz="1900" dirty="0"/>
              <a:t>The practice of concealing secret information in a multimedia object such as an image or a video.</a:t>
            </a:r>
          </a:p>
          <a:p>
            <a:pPr lvl="1"/>
            <a:r>
              <a:rPr lang="en-US" sz="1900" dirty="0"/>
              <a:t>The secret signal must be unnoticeable in the cover image.</a:t>
            </a:r>
          </a:p>
          <a:p>
            <a:pPr lvl="1"/>
            <a:r>
              <a:rPr lang="en-US" sz="1900" dirty="0"/>
              <a:t>2 domains to hide information</a:t>
            </a:r>
          </a:p>
          <a:p>
            <a:pPr lvl="2"/>
            <a:r>
              <a:rPr lang="en-US" sz="1700" dirty="0"/>
              <a:t>Spatial: the pixel (2D) or amplitude (1D) values are used </a:t>
            </a:r>
          </a:p>
          <a:p>
            <a:pPr lvl="2"/>
            <a:r>
              <a:rPr lang="en-US" sz="1700" dirty="0"/>
              <a:t>Frequency: Wavelet Coefficients (1D: cA &amp; cD) (2D: LL, LH, HL, HH)</a:t>
            </a:r>
          </a:p>
        </p:txBody>
      </p:sp>
    </p:spTree>
    <p:extLst>
      <p:ext uri="{BB962C8B-B14F-4D97-AF65-F5344CB8AC3E}">
        <p14:creationId xmlns:p14="http://schemas.microsoft.com/office/powerpoint/2010/main" val="189411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CEE2-E7E7-EF41-800E-F96FAEEB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980" y="-20125"/>
            <a:ext cx="9905998" cy="1478570"/>
          </a:xfrm>
        </p:spPr>
        <p:txBody>
          <a:bodyPr/>
          <a:lstStyle/>
          <a:p>
            <a:r>
              <a:rPr lang="en-US" dirty="0"/>
              <a:t>Image-to-sound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89604-04E6-7545-BF08-0A976299FD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441" y="971427"/>
                <a:ext cx="10983075" cy="29274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the image is in the frequency domain. To covert the image to sound and back, we use a DFT inspired method.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𝑘𝑙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0≤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 the Inverse Fourier Transform of the image column by column (frame). Combine the frames into one 1-D array. </a:t>
                </a:r>
              </a:p>
              <a:p>
                <a:r>
                  <a:rPr lang="en-US" dirty="0"/>
                  <a:t>S[0..T-1], where t &lt; T (time), and S[t] is the amplitude 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89604-04E6-7545-BF08-0A976299FD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441" y="971427"/>
                <a:ext cx="10983075" cy="2927412"/>
              </a:xfrm>
              <a:blipFill>
                <a:blip r:embed="rId4"/>
                <a:stretch>
                  <a:fillRect l="-231" t="-1293" r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1E1B8684-2328-0749-96A9-9747951E7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245" y="3962839"/>
            <a:ext cx="2895161" cy="2895161"/>
          </a:xfrm>
          <a:prstGeom prst="rect">
            <a:avLst/>
          </a:prstGeom>
        </p:spPr>
      </p:pic>
      <p:pic>
        <p:nvPicPr>
          <p:cNvPr id="7" name="lena.wav" descr="lena.wav">
            <a:hlinkClick r:id="" action="ppaction://media"/>
            <a:extLst>
              <a:ext uri="{FF2B5EF4-FFF2-40B4-BE49-F238E27FC236}">
                <a16:creationId xmlns:a16="http://schemas.microsoft.com/office/drawing/2014/main" id="{C925AB48-D173-8F4B-ACA8-D364F747F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4978" y="5677024"/>
            <a:ext cx="812800" cy="8128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47C9388-C8AE-4B48-B7EA-3625B90FD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285" y="4051300"/>
            <a:ext cx="4927600" cy="280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C9367-7064-644C-9AB5-F003A52F0D4E}"/>
              </a:ext>
            </a:extLst>
          </p:cNvPr>
          <p:cNvSpPr txBox="1"/>
          <p:nvPr/>
        </p:nvSpPr>
        <p:spPr>
          <a:xfrm>
            <a:off x="10001147" y="4753694"/>
            <a:ext cx="1642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WARNING LOWER YOUR VOLUME</a:t>
            </a:r>
          </a:p>
        </p:txBody>
      </p:sp>
    </p:spTree>
    <p:extLst>
      <p:ext uri="{BB962C8B-B14F-4D97-AF65-F5344CB8AC3E}">
        <p14:creationId xmlns:p14="http://schemas.microsoft.com/office/powerpoint/2010/main" val="63475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395E-8236-C54B-A023-86671532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801142"/>
            <a:ext cx="9905998" cy="1478570"/>
          </a:xfrm>
        </p:spPr>
        <p:txBody>
          <a:bodyPr/>
          <a:lstStyle/>
          <a:p>
            <a:r>
              <a:rPr lang="en-US" dirty="0"/>
              <a:t>SOUND-TO-IMAGE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FDC06-1164-8348-BB27-FE91E5239F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1" y="2479383"/>
                <a:ext cx="9905999" cy="33669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Now that we are in the spatial domain, to map the image to sound, we take the DFT of the sound signal.</a:t>
                </a:r>
              </a:p>
              <a:p>
                <a:r>
                  <a:rPr lang="en-US" dirty="0"/>
                  <a:t>Take each frame and map it back to a column, each value in the frame corresponds to part of the original pixel value.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FDC06-1164-8348-BB27-FE91E5239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1" y="2479383"/>
                <a:ext cx="9905999" cy="3366912"/>
              </a:xfrm>
              <a:blipFill>
                <a:blip r:embed="rId2"/>
                <a:stretch>
                  <a:fillRect l="-256" t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76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chair&#10;&#10;Description automatically generated with low confidence">
            <a:extLst>
              <a:ext uri="{FF2B5EF4-FFF2-40B4-BE49-F238E27FC236}">
                <a16:creationId xmlns:a16="http://schemas.microsoft.com/office/drawing/2014/main" id="{F998B2ED-BD04-894C-9435-7A2BD97E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77" y="3117376"/>
            <a:ext cx="2695928" cy="3594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38872-7592-CA4E-A905-AA6073DB2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4371" y="146053"/>
            <a:ext cx="7772400" cy="2806700"/>
          </a:xfrm>
          <a:prstGeom prst="rect">
            <a:avLst/>
          </a:prstGeom>
        </p:spPr>
      </p:pic>
      <p:pic>
        <p:nvPicPr>
          <p:cNvPr id="8" name="Picture 7" descr="A person sitting on a chair&#10;&#10;Description automatically generated with low confidence">
            <a:extLst>
              <a:ext uri="{FF2B5EF4-FFF2-40B4-BE49-F238E27FC236}">
                <a16:creationId xmlns:a16="http://schemas.microsoft.com/office/drawing/2014/main" id="{860895EE-06BE-4D4E-A0FA-EC08F8A43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03" y="3117376"/>
            <a:ext cx="2695928" cy="3594571"/>
          </a:xfrm>
          <a:prstGeom prst="rect">
            <a:avLst/>
          </a:prstGeom>
        </p:spPr>
      </p:pic>
      <p:sp>
        <p:nvSpPr>
          <p:cNvPr id="9" name="Bent Arrow 8">
            <a:extLst>
              <a:ext uri="{FF2B5EF4-FFF2-40B4-BE49-F238E27FC236}">
                <a16:creationId xmlns:a16="http://schemas.microsoft.com/office/drawing/2014/main" id="{C28DD391-EAC4-E943-B3B9-6B2968548D2E}"/>
              </a:ext>
            </a:extLst>
          </p:cNvPr>
          <p:cNvSpPr/>
          <p:nvPr/>
        </p:nvSpPr>
        <p:spPr>
          <a:xfrm rot="16200000" flipV="1">
            <a:off x="3837047" y="3437354"/>
            <a:ext cx="1783485" cy="103424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D07FEED7-88A3-814C-89BE-DB4689E5F5F2}"/>
              </a:ext>
            </a:extLst>
          </p:cNvPr>
          <p:cNvSpPr/>
          <p:nvPr/>
        </p:nvSpPr>
        <p:spPr>
          <a:xfrm rot="10800000" flipH="1">
            <a:off x="6188153" y="3062735"/>
            <a:ext cx="1034248" cy="17834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3A93AF-2F91-8E49-9B8E-84E3B32118DA}"/>
              </a:ext>
            </a:extLst>
          </p:cNvPr>
          <p:cNvSpPr txBox="1"/>
          <p:nvPr/>
        </p:nvSpPr>
        <p:spPr>
          <a:xfrm>
            <a:off x="4211665" y="4068573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1D414-1471-4645-A007-F0031DA2DF56}"/>
              </a:ext>
            </a:extLst>
          </p:cNvPr>
          <p:cNvSpPr txBox="1"/>
          <p:nvPr/>
        </p:nvSpPr>
        <p:spPr>
          <a:xfrm>
            <a:off x="6705276" y="3905249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DFT</a:t>
            </a:r>
          </a:p>
        </p:txBody>
      </p:sp>
    </p:spTree>
    <p:extLst>
      <p:ext uri="{BB962C8B-B14F-4D97-AF65-F5344CB8AC3E}">
        <p14:creationId xmlns:p14="http://schemas.microsoft.com/office/powerpoint/2010/main" val="384201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6F98-11E8-BF4D-83B0-D7C9B648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Integer-to-integer haar wavelet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6B139-EFF2-EA4F-A189-1167AB5AA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658143"/>
                <a:ext cx="9905999" cy="2816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Same as the Haar Wavelet Transform we learned in class. We will have integers at each level.</a:t>
                </a:r>
              </a:p>
              <a:p>
                <a:r>
                  <a:rPr lang="en-US" dirty="0"/>
                  <a:t>Uses the integers in the even indexed samples to predict the odd indexed samples.</a:t>
                </a:r>
              </a:p>
              <a:p>
                <a:r>
                  <a:rPr lang="en-US" dirty="0"/>
                  <a:t>DWT: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𝑂𝑑𝑑𝑠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𝐸𝑣𝑒𝑛𝑠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𝐸𝑣𝑒𝑛𝑠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Inverse: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𝐸𝑣𝑒𝑛𝑠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𝑂𝑑𝑑𝑠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6B139-EFF2-EA4F-A189-1167AB5AA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658143"/>
                <a:ext cx="9905999" cy="2816203"/>
              </a:xfrm>
              <a:blipFill>
                <a:blip r:embed="rId2"/>
                <a:stretch>
                  <a:fillRect l="-256" t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D800079E-89CA-A641-B0E0-FAA29E88E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588" y="47493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025" name="Picture 20">
            <a:extLst>
              <a:ext uri="{FF2B5EF4-FFF2-40B4-BE49-F238E27FC236}">
                <a16:creationId xmlns:a16="http://schemas.microsoft.com/office/drawing/2014/main" id="{7FF8479D-1BB5-764D-B8E6-F81E0AC2F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94" y="4749320"/>
            <a:ext cx="6810818" cy="193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53691-1E47-5641-91DE-39BE9B4278B3}"/>
              </a:ext>
            </a:extLst>
          </p:cNvPr>
          <p:cNvSpPr txBox="1"/>
          <p:nvPr/>
        </p:nvSpPr>
        <p:spPr>
          <a:xfrm>
            <a:off x="3435658" y="4722220"/>
            <a:ext cx="67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Evens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10B69-958F-044C-813B-356636207782}"/>
              </a:ext>
            </a:extLst>
          </p:cNvPr>
          <p:cNvSpPr txBox="1"/>
          <p:nvPr/>
        </p:nvSpPr>
        <p:spPr>
          <a:xfrm>
            <a:off x="3249542" y="6405282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Odds</a:t>
            </a:r>
          </a:p>
        </p:txBody>
      </p:sp>
    </p:spTree>
    <p:extLst>
      <p:ext uri="{BB962C8B-B14F-4D97-AF65-F5344CB8AC3E}">
        <p14:creationId xmlns:p14="http://schemas.microsoft.com/office/powerpoint/2010/main" val="341337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31F322C-D83F-B940-BD53-5E2A3440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75" y="102304"/>
            <a:ext cx="4699614" cy="675569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77015D3-FB5B-E248-AC60-4E00FBE7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74" y="-47700"/>
            <a:ext cx="1930625" cy="69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4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4750-5D5C-BD4C-80D1-1A7DF0F9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AB375-B7B1-784C-BB46-5634F09C5F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1816" y="1321782"/>
                <a:ext cx="9905999" cy="42144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secret signal was hidden without any detection in the cover image.</a:t>
                </a:r>
              </a:p>
              <a:p>
                <a:r>
                  <a:rPr lang="en-US" dirty="0"/>
                  <a:t>But, when the secret signal was recovered, there was loss of information.</a:t>
                </a:r>
              </a:p>
              <a:p>
                <a:pPr lvl="1"/>
                <a:r>
                  <a:rPr lang="en-US" dirty="0"/>
                  <a:t>Small amount loss when using the local variable.</a:t>
                </a:r>
              </a:p>
              <a:p>
                <a:pPr lvl="1"/>
                <a:r>
                  <a:rPr lang="en-US" dirty="0"/>
                  <a:t>Significant when saving the cover image with the secret signal hidden. </a:t>
                </a:r>
              </a:p>
              <a:p>
                <a:pPr lvl="2"/>
                <a:r>
                  <a:rPr lang="en-US" dirty="0"/>
                  <a:t>The Secret Signal was unrecognizable.</a:t>
                </a:r>
              </a:p>
              <a:p>
                <a:r>
                  <a:rPr lang="en-US" dirty="0"/>
                  <a:t>Other issues were the signal size. Size of signal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After the wavelet transform, the total size of each array cA and cD resulted in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So, for an image of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512×512</m:t>
                    </m:r>
                  </m:oMath>
                </a14:m>
                <a:r>
                  <a:rPr lang="en-US" dirty="0"/>
                  <a:t>, then the total signal size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2∗512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∗512=524,288</m:t>
                    </m:r>
                  </m:oMath>
                </a14:m>
                <a:r>
                  <a:rPr lang="en-US" dirty="0"/>
                  <a:t> and the size of both cA and cD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262,144</m:t>
                    </m:r>
                  </m:oMath>
                </a14:m>
                <a:r>
                  <a:rPr lang="en-US" dirty="0"/>
                  <a:t>.</a:t>
                </a:r>
                <a:r>
                  <a:rPr lang="en-US" dirty="0">
                    <a:effectLst/>
                  </a:rPr>
                  <a:t> </a:t>
                </a:r>
              </a:p>
              <a:p>
                <a:r>
                  <a:rPr lang="en-US" dirty="0"/>
                  <a:t>The larger the image, the longer it took to run the algorithm.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AB375-B7B1-784C-BB46-5634F09C5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1816" y="1321782"/>
                <a:ext cx="9905999" cy="4214436"/>
              </a:xfrm>
              <a:blipFill>
                <a:blip r:embed="rId2"/>
                <a:stretch>
                  <a:fillRect l="-256" t="-1807" b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BB08EB-8C03-9349-A552-C7AC89D15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94247"/>
              </p:ext>
            </p:extLst>
          </p:nvPr>
        </p:nvGraphicFramePr>
        <p:xfrm>
          <a:off x="1474787" y="5737789"/>
          <a:ext cx="4651815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2685">
                  <a:extLst>
                    <a:ext uri="{9D8B030D-6E8A-4147-A177-3AD203B41FA5}">
                      <a16:colId xmlns:a16="http://schemas.microsoft.com/office/drawing/2014/main" val="3147612780"/>
                    </a:ext>
                  </a:extLst>
                </a:gridCol>
                <a:gridCol w="1152368">
                  <a:extLst>
                    <a:ext uri="{9D8B030D-6E8A-4147-A177-3AD203B41FA5}">
                      <a16:colId xmlns:a16="http://schemas.microsoft.com/office/drawing/2014/main" val="253845953"/>
                    </a:ext>
                  </a:extLst>
                </a:gridCol>
                <a:gridCol w="517804">
                  <a:extLst>
                    <a:ext uri="{9D8B030D-6E8A-4147-A177-3AD203B41FA5}">
                      <a16:colId xmlns:a16="http://schemas.microsoft.com/office/drawing/2014/main" val="1188227206"/>
                    </a:ext>
                  </a:extLst>
                </a:gridCol>
                <a:gridCol w="719773">
                  <a:extLst>
                    <a:ext uri="{9D8B030D-6E8A-4147-A177-3AD203B41FA5}">
                      <a16:colId xmlns:a16="http://schemas.microsoft.com/office/drawing/2014/main" val="1696557251"/>
                    </a:ext>
                  </a:extLst>
                </a:gridCol>
                <a:gridCol w="1099185">
                  <a:extLst>
                    <a:ext uri="{9D8B030D-6E8A-4147-A177-3AD203B41FA5}">
                      <a16:colId xmlns:a16="http://schemas.microsoft.com/office/drawing/2014/main" val="1436209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Secret Image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Size Image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Size cA &amp; cD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948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Lena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(256, 256)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131,072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65,536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1563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Camera Man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(512, 512)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524,288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262,144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44280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020767-9B77-5D40-BB75-DF65E171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890875"/>
              </p:ext>
            </p:extLst>
          </p:nvPr>
        </p:nvGraphicFramePr>
        <p:xfrm>
          <a:off x="6763475" y="5737789"/>
          <a:ext cx="3520123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5223">
                  <a:extLst>
                    <a:ext uri="{9D8B030D-6E8A-4147-A177-3AD203B41FA5}">
                      <a16:colId xmlns:a16="http://schemas.microsoft.com/office/drawing/2014/main" val="2786689764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1241410505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4140446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Cover Image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Size Image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Sub band Size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308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Tina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(1060, 1025, 3)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(530, 512)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0561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Pretty Kitty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(4032, 3024, 3)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(2016, 1512)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222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74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DF34271-3576-3C4C-8D77-7AD32534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38573"/>
            <a:ext cx="4927600" cy="28067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97F8218-6D67-AC46-A9E5-4B8D96EB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31" y="1038573"/>
            <a:ext cx="4927600" cy="2806700"/>
          </a:xfrm>
          <a:prstGeom prst="rect">
            <a:avLst/>
          </a:prstGeom>
        </p:spPr>
      </p:pic>
      <p:pic>
        <p:nvPicPr>
          <p:cNvPr id="9" name="Picture 8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C3B4313B-3356-214C-A478-D219295D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568" y="3908151"/>
            <a:ext cx="1956816" cy="1956816"/>
          </a:xfrm>
          <a:prstGeom prst="rect">
            <a:avLst/>
          </a:prstGeom>
        </p:spPr>
      </p:pic>
      <p:pic>
        <p:nvPicPr>
          <p:cNvPr id="13" name="Picture 12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9EC74BBD-99AF-C049-91B0-A01DFABD1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444" y="3908151"/>
            <a:ext cx="2043288" cy="20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4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{824EFCC0-BD15-3541-8DF9-90C784808F80}tf10001062</Template>
  <TotalTime>468</TotalTime>
  <Words>931</Words>
  <Application>Microsoft Macintosh PowerPoint</Application>
  <PresentationFormat>Widescreen</PresentationFormat>
  <Paragraphs>81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Century Gothic</vt:lpstr>
      <vt:lpstr>Wingdings 3</vt:lpstr>
      <vt:lpstr>Ion</vt:lpstr>
      <vt:lpstr>Converting an Image to Sound and Hit in Another Image.</vt:lpstr>
      <vt:lpstr>Introduction</vt:lpstr>
      <vt:lpstr>Image-to-sound</vt:lpstr>
      <vt:lpstr>SOUND-TO-IMAGE</vt:lpstr>
      <vt:lpstr>PowerPoint Presentation</vt:lpstr>
      <vt:lpstr>Integer-to-integer haar wavelet transform</vt:lpstr>
      <vt:lpstr>PowerPoint Presentation</vt:lpstr>
      <vt:lpstr>Results</vt:lpstr>
      <vt:lpstr>PowerPoint Presentation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an Image to a Sound Signal and Hiding it Within a Cover Image Using the Integer-to-Integer Haar Wavelet Transform</dc:title>
  <dc:creator>Guzman, Carlos</dc:creator>
  <cp:lastModifiedBy>Guzman, Carlos</cp:lastModifiedBy>
  <cp:revision>25</cp:revision>
  <dcterms:created xsi:type="dcterms:W3CDTF">2021-03-18T14:52:16Z</dcterms:created>
  <dcterms:modified xsi:type="dcterms:W3CDTF">2022-03-22T18:36:01Z</dcterms:modified>
</cp:coreProperties>
</file>